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57" r:id="rId4"/>
    <p:sldId id="259" r:id="rId5"/>
    <p:sldId id="261" r:id="rId6"/>
    <p:sldId id="262" r:id="rId7"/>
    <p:sldId id="280" r:id="rId8"/>
    <p:sldId id="263" r:id="rId9"/>
    <p:sldId id="264" r:id="rId10"/>
    <p:sldId id="265" r:id="rId11"/>
    <p:sldId id="266" r:id="rId12"/>
    <p:sldId id="267" r:id="rId13"/>
    <p:sldId id="270" r:id="rId14"/>
    <p:sldId id="269" r:id="rId15"/>
    <p:sldId id="260" r:id="rId16"/>
    <p:sldId id="268" r:id="rId17"/>
    <p:sldId id="273" r:id="rId18"/>
    <p:sldId id="272" r:id="rId19"/>
    <p:sldId id="271" r:id="rId20"/>
    <p:sldId id="275" r:id="rId21"/>
    <p:sldId id="279" r:id="rId22"/>
    <p:sldId id="278" r:id="rId23"/>
    <p:sldId id="282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C8DC-8B6A-462F-BC10-4CDA27C2CFDA}" type="datetimeFigureOut">
              <a:rPr lang="tr-TR" smtClean="0"/>
              <a:t>7.08.2020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EAED-D99F-4B4B-B123-0AD3586A20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2478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C8DC-8B6A-462F-BC10-4CDA27C2CFDA}" type="datetimeFigureOut">
              <a:rPr lang="tr-TR" smtClean="0"/>
              <a:t>7.08.2020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EAED-D99F-4B4B-B123-0AD3586A20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8076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C8DC-8B6A-462F-BC10-4CDA27C2CFDA}" type="datetimeFigureOut">
              <a:rPr lang="tr-TR" smtClean="0"/>
              <a:t>7.08.2020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EAED-D99F-4B4B-B123-0AD3586A20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4521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C8DC-8B6A-462F-BC10-4CDA27C2CFDA}" type="datetimeFigureOut">
              <a:rPr lang="tr-TR" smtClean="0"/>
              <a:t>7.08.2020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EAED-D99F-4B4B-B123-0AD3586A20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334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C8DC-8B6A-462F-BC10-4CDA27C2CFDA}" type="datetimeFigureOut">
              <a:rPr lang="tr-TR" smtClean="0"/>
              <a:t>7.08.2020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EAED-D99F-4B4B-B123-0AD3586A20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1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C8DC-8B6A-462F-BC10-4CDA27C2CFDA}" type="datetimeFigureOut">
              <a:rPr lang="tr-TR" smtClean="0"/>
              <a:t>7.08.2020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EAED-D99F-4B4B-B123-0AD3586A20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343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C8DC-8B6A-462F-BC10-4CDA27C2CFDA}" type="datetimeFigureOut">
              <a:rPr lang="tr-TR" smtClean="0"/>
              <a:t>7.08.2020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EAED-D99F-4B4B-B123-0AD3586A20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2004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C8DC-8B6A-462F-BC10-4CDA27C2CFDA}" type="datetimeFigureOut">
              <a:rPr lang="tr-TR" smtClean="0"/>
              <a:t>7.08.2020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EAED-D99F-4B4B-B123-0AD3586A20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35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C8DC-8B6A-462F-BC10-4CDA27C2CFDA}" type="datetimeFigureOut">
              <a:rPr lang="tr-TR" smtClean="0"/>
              <a:t>7.08.2020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EAED-D99F-4B4B-B123-0AD3586A20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923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C8DC-8B6A-462F-BC10-4CDA27C2CFDA}" type="datetimeFigureOut">
              <a:rPr lang="tr-TR" smtClean="0"/>
              <a:t>7.08.2020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EAED-D99F-4B4B-B123-0AD3586A20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1896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C8DC-8B6A-462F-BC10-4CDA27C2CFDA}" type="datetimeFigureOut">
              <a:rPr lang="tr-TR" smtClean="0"/>
              <a:t>7.08.2020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EAED-D99F-4B4B-B123-0AD3586A20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959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0C8DC-8B6A-462F-BC10-4CDA27C2CFDA}" type="datetimeFigureOut">
              <a:rPr lang="tr-TR" smtClean="0"/>
              <a:t>7.08.2020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EEAED-D99F-4B4B-B123-0AD3586A20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116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03350" y="560070"/>
            <a:ext cx="9144000" cy="1132522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  <a:latin typeface="+mn-lt"/>
              </a:rPr>
              <a:t>PANDEMİ KOŞULLARINDA EĞİTİM ARAŞTIRMASI</a:t>
            </a:r>
            <a:endParaRPr lang="tr-TR" sz="36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Picture 15" descr="\\EGITIMSENSERVER\Ortak\GÜLÜZAR\LOGO düzeltm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656" y="2156010"/>
            <a:ext cx="3237387" cy="2968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\\EGITIMSENSERVER\Ortak\UZMANLAR\kes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588000"/>
            <a:ext cx="1152525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\\EGITIMSENSERVER\Ortak\UZMANLAR\eis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7110" y="5715000"/>
            <a:ext cx="83820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3779363" y="5715000"/>
            <a:ext cx="43919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alt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EĞİTİM SEN GENEL MERKEZİ</a:t>
            </a:r>
          </a:p>
        </p:txBody>
      </p:sp>
    </p:spTree>
    <p:extLst>
      <p:ext uri="{BB962C8B-B14F-4D97-AF65-F5344CB8AC3E}">
        <p14:creationId xmlns:p14="http://schemas.microsoft.com/office/powerpoint/2010/main" val="1664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450455" y="4572000"/>
            <a:ext cx="445960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4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Okulunda üçlü eğitim yapılabilmesinin koşullarının olmadığını söyleyenlerin oranı yüzde 80,4 gibi yüksek bir oranda çıkmıştır.</a:t>
            </a:r>
            <a:endParaRPr lang="tr-TR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00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507605" y="4331970"/>
            <a:ext cx="44596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4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Ankete katılanların yüzde 87’si çalıştığı okulda öğrenci tuvaletlerinin, sayı ve büyüklük açısından fiziki mesafeyi korumak için yeteli olmadığını ifade etmiştir.</a:t>
            </a:r>
            <a:endParaRPr lang="tr-TR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15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404735" y="4251960"/>
            <a:ext cx="44596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4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Ankete katılanların yüzde 88’i çalıştığı okullarda bulunan diğer ortak kullanım alanlarında öğrenciler arasında fiziki mesafenin korunacağı yeterli alanın olmadığını ifade etmiştir.</a:t>
            </a:r>
            <a:endParaRPr lang="tr-TR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19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313295" y="4194810"/>
            <a:ext cx="445960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4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Ankete katılan eğitimcilerin yüzde 82,7’si öğretmenler odasında fiziki mesafenin korunacağı yeterli alanın olmadığını belirtmiştir.</a:t>
            </a:r>
            <a:endParaRPr lang="tr-TR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97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038975" y="3977640"/>
            <a:ext cx="44596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4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Ankete katılan eğitim emekçilerinin yüzde 71’i kullandıkları tuvaletlerin sayısının ve büyüklüğünün fiziki mesafeyi korumak için yeterli olmadığını belirtmiştir.</a:t>
            </a:r>
            <a:endParaRPr lang="tr-TR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98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537960" y="4583430"/>
            <a:ext cx="53721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4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Katılımcıların yüzde 96,4 gibi çok büyük bir bölümü, </a:t>
            </a:r>
            <a:r>
              <a:rPr lang="tr-TR" sz="2400" b="1" dirty="0" err="1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pandemi</a:t>
            </a:r>
            <a:r>
              <a:rPr lang="tr-TR" sz="24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sürerken eğitim öğretimin başlatılması halinde, kendisi ve ailesinin sağlığının tehdit altında olacağını düşünmektedir.</a:t>
            </a:r>
            <a:endParaRPr lang="tr-TR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5449669" y="4131302"/>
            <a:ext cx="617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3,6%</a:t>
            </a:r>
            <a:endParaRPr lang="tr-TR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7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313295" y="4149090"/>
            <a:ext cx="44596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4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Ankete katılanların yüzde 92,9’u  okullardaki sosya</a:t>
            </a:r>
            <a:r>
              <a:rPr lang="tr-TR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 etkinliklerin fiziki mesafe kurallarına ve sağlık koşullarına uygun olarak yapılmasının mümkün olmadığını belirtmiştir</a:t>
            </a:r>
            <a:r>
              <a:rPr lang="tr-T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14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858001" y="3943350"/>
            <a:ext cx="48806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4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Okullarda düzenli olarak dezenfekte ve temizlik yapılabilmesi için yeterli bütçe olup olmadığına ilişkin soruya, katılımcıların yüzde 84,4’ü okul bütçesinin yetersiz olduğu yanıtını vermiştir.</a:t>
            </a:r>
            <a:endParaRPr lang="tr-TR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68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336155" y="4057650"/>
            <a:ext cx="44596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4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Ankete katılanların yaklaşık yüzde 93’ü, okullarında eğitim öğretimin sağlıklı bir şekilde yapılabilmesi için ek personele (öğretmen, yardımcı hizmetli vd.) ihtiyaç olduğunu düşünmektedir.</a:t>
            </a:r>
            <a:endParaRPr lang="tr-TR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64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" y="594360"/>
            <a:ext cx="7376158" cy="550217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711439" y="494943"/>
            <a:ext cx="433197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Ankete katılan eğitimcilerin  tamamına yakını (yüzde 99,3) </a:t>
            </a:r>
            <a:r>
              <a:rPr lang="tr-TR" sz="2400" b="1" dirty="0" err="1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pandemi</a:t>
            </a:r>
            <a:r>
              <a:rPr lang="tr-TR" sz="24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döneminde eğitime ayrılan bütçenin arttırılması gerektiğini ifade etmiştir.</a:t>
            </a:r>
          </a:p>
          <a:p>
            <a:pPr algn="just"/>
            <a:endParaRPr lang="tr-TR" sz="2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UNESCO </a:t>
            </a:r>
            <a:r>
              <a:rPr lang="tr-T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Uluslararası Eğitim Planlama Enstitüsü, okulların yeniden </a:t>
            </a:r>
            <a:r>
              <a:rPr lang="tr-TR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açılmasıyla ilgili olarak çeşitli öneriler paylaşmıştır. </a:t>
            </a:r>
            <a:r>
              <a:rPr lang="tr-TR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UNESCO’nun </a:t>
            </a:r>
            <a:r>
              <a:rPr lang="tr-T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önerileri arasında eğitime ayrılan bütçenin korunması, okullara bütçeden ayrılan payın artırılması gibi </a:t>
            </a:r>
            <a:r>
              <a:rPr lang="tr-TR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önemli öneriler </a:t>
            </a:r>
            <a:r>
              <a:rPr lang="tr-T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yer </a:t>
            </a:r>
            <a:r>
              <a:rPr lang="tr-TR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almaktadır. </a:t>
            </a:r>
            <a:endParaRPr lang="tr-TR" sz="2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tr-TR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193919" y="3701534"/>
            <a:ext cx="5453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0,7%</a:t>
            </a:r>
            <a:endParaRPr lang="tr-TR" sz="14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20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30780" y="307975"/>
            <a:ext cx="7391400" cy="572135"/>
          </a:xfrm>
        </p:spPr>
        <p:txBody>
          <a:bodyPr>
            <a:no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PANDEMİ KOŞULLARINDA EĞİTİM ARAŞTIRMASI</a:t>
            </a:r>
            <a:endParaRPr lang="tr-T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020" y="1062990"/>
            <a:ext cx="11772900" cy="5566410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tr-TR" sz="2400" dirty="0" smtClean="0"/>
              <a:t> Kovid-19 </a:t>
            </a:r>
            <a:r>
              <a:rPr lang="tr-TR" sz="2400" dirty="0"/>
              <a:t>salgını dünya çapında hızla </a:t>
            </a:r>
            <a:r>
              <a:rPr lang="tr-TR" sz="2400" dirty="0" smtClean="0"/>
              <a:t>yayılmaya devam ederken sağlık</a:t>
            </a:r>
            <a:r>
              <a:rPr lang="tr-TR" sz="2400" dirty="0"/>
              <a:t>, eğitim ve çalışma yaşamı başta olmak üzere </a:t>
            </a:r>
            <a:r>
              <a:rPr lang="tr-TR" sz="2400" dirty="0" smtClean="0"/>
              <a:t>toplumsal yaşamın </a:t>
            </a:r>
            <a:r>
              <a:rPr lang="tr-TR" sz="2400" dirty="0"/>
              <a:t>bütün alanlarını olumsuz etkilemeye devam </a:t>
            </a:r>
            <a:r>
              <a:rPr lang="tr-TR" sz="2400" dirty="0" smtClean="0"/>
              <a:t>etmektedir. </a:t>
            </a:r>
            <a:endParaRPr lang="tr-TR" sz="2400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tr-TR" sz="2400" dirty="0" smtClean="0"/>
              <a:t> Kovid-19 </a:t>
            </a:r>
            <a:r>
              <a:rPr lang="tr-TR" sz="2400" dirty="0"/>
              <a:t>salgını dünyanın dört bir yanında etkisini arttırırken, 150’yi aşkın ülkede okul öncesinden yükseköğretime kadar tüm kademelerde eğitim kurumları hızla kapatılmış ve </a:t>
            </a:r>
            <a:r>
              <a:rPr lang="tr-TR" sz="2400" dirty="0" smtClean="0"/>
              <a:t>eğitim öğretime </a:t>
            </a:r>
            <a:r>
              <a:rPr lang="tr-TR" sz="2400" dirty="0"/>
              <a:t>ara </a:t>
            </a:r>
            <a:r>
              <a:rPr lang="tr-TR" sz="2400" dirty="0" smtClean="0"/>
              <a:t>verilmiştir</a:t>
            </a:r>
            <a:r>
              <a:rPr lang="tr-TR" sz="2400" dirty="0"/>
              <a:t>.</a:t>
            </a:r>
            <a:endParaRPr lang="tr-TR" sz="2400" dirty="0" smtClean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tr-TR" sz="2400" dirty="0" smtClean="0"/>
              <a:t> 2020’nin </a:t>
            </a:r>
            <a:r>
              <a:rPr lang="tr-TR" sz="2400" dirty="0"/>
              <a:t>ilk yarısı itibariyle dünya </a:t>
            </a:r>
            <a:r>
              <a:rPr lang="tr-TR" sz="2400" dirty="0" smtClean="0"/>
              <a:t>çapında </a:t>
            </a:r>
            <a:r>
              <a:rPr lang="tr-TR" sz="2400" dirty="0"/>
              <a:t>bütün eğitim kademelerinde bir milyarın üzerinde öğrenci, geleneksel yüz yüze eğitim ortamlarından uzaklaşmıştır. </a:t>
            </a:r>
            <a:r>
              <a:rPr lang="tr-TR" sz="2400" dirty="0" smtClean="0"/>
              <a:t>Türkiye’de ise eğitim öğretime ara verilmesinden 18 milyonu aşkın öğrenci, 1 milyonu aşkın eğitim emekçisi etkilenmiştir</a:t>
            </a:r>
            <a:r>
              <a:rPr lang="tr-TR" sz="2400" dirty="0"/>
              <a:t>.</a:t>
            </a:r>
            <a:endParaRPr lang="tr-TR" sz="2400" dirty="0" smtClean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tr-TR" sz="2400" dirty="0" smtClean="0"/>
              <a:t> Eğitim Sen tarafından 2 bin 239 kişinin katılımıyla ‘</a:t>
            </a:r>
            <a:r>
              <a:rPr lang="tr-TR" sz="2400" dirty="0" err="1" smtClean="0"/>
              <a:t>Pandemi</a:t>
            </a:r>
            <a:r>
              <a:rPr lang="tr-TR" sz="2400" dirty="0" smtClean="0"/>
              <a:t> Koşullarında Eğitim’ başlıklı bir araştırma gerçekleştirilmiştir. 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tr-TR" sz="2400" dirty="0"/>
              <a:t> </a:t>
            </a:r>
            <a:r>
              <a:rPr lang="tr-TR" sz="2400" dirty="0" smtClean="0"/>
              <a:t>Araştırma sonuçları, eğitim sisteminin, okulların ve eğitim emekçilerinin </a:t>
            </a:r>
            <a:r>
              <a:rPr lang="tr-TR" sz="2400" dirty="0" err="1" smtClean="0"/>
              <a:t>pandemi</a:t>
            </a:r>
            <a:r>
              <a:rPr lang="tr-TR" sz="2400" dirty="0" smtClean="0"/>
              <a:t> koşullarında eğitime ne kadar hazır olduğunun görülebilmesi açısından önemli sonuçlar ortaya çıkarmıştır.</a:t>
            </a:r>
            <a:endParaRPr lang="tr-TR" sz="2400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8272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355080" y="4274820"/>
            <a:ext cx="55435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4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Ankete katılanların yüzde 93,8’i  uzaktan eğitimin nitelikli bir şekilde yapılmadığını </a:t>
            </a:r>
            <a:r>
              <a:rPr lang="tr-TR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ifade etmiştir. Uzaktan eğitimin nitelikli olduğunu belirtenlerin oranı sadece yüzde 6,2’dir.</a:t>
            </a:r>
            <a:endParaRPr lang="tr-TR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852287" y="4179308"/>
            <a:ext cx="617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6,2%</a:t>
            </a:r>
            <a:endParaRPr lang="tr-TR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87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4214493" y="2512814"/>
            <a:ext cx="617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7,3%</a:t>
            </a:r>
            <a:endParaRPr lang="tr-TR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220933" y="511885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23939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6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1450" y="796924"/>
            <a:ext cx="11875770" cy="5809615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tr-TR" sz="1800" dirty="0" smtClean="0"/>
              <a:t> 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Araştırmamızın en dikkat çekici </a:t>
            </a:r>
            <a:r>
              <a:rPr lang="tr-T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sonucu, katılımcıların çok 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büyük bir </a:t>
            </a:r>
            <a:r>
              <a:rPr lang="tr-T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bölümünün (yüzde 96,4), kovid-19 salgını sürerken 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eğitim öğretimin başlatılması halinde, </a:t>
            </a:r>
            <a:r>
              <a:rPr lang="tr-T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kendi sağlığının ve 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ailesinin </a:t>
            </a:r>
            <a:r>
              <a:rPr lang="tr-T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sağlığının tehdit 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altında olacağını </a:t>
            </a:r>
            <a:r>
              <a:rPr lang="tr-T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düşünmesidir. Bu mutlaka önemsenmesi gereken bir durumdur.</a:t>
            </a:r>
            <a:endParaRPr lang="tr-T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tr-TR" sz="1800" dirty="0" smtClean="0"/>
              <a:t> Araştırmaya katılan eğitim emekçileri, </a:t>
            </a:r>
            <a:r>
              <a:rPr lang="tr-TR" sz="1800" dirty="0"/>
              <a:t>kalabalık sınıf </a:t>
            </a:r>
            <a:r>
              <a:rPr lang="tr-TR" sz="1800" dirty="0" smtClean="0"/>
              <a:t>sorunu, okullardaki fiziki </a:t>
            </a:r>
            <a:r>
              <a:rPr lang="tr-TR" sz="1800" dirty="0"/>
              <a:t>altyapı ve donanım </a:t>
            </a:r>
            <a:r>
              <a:rPr lang="tr-TR" sz="1800" dirty="0" smtClean="0"/>
              <a:t>eksiklikleri sürerken fiziki mesafe ve diğer tedbirlerin hayata geçirilmesinin mümkün olmadığını düşünmektedir</a:t>
            </a:r>
            <a:r>
              <a:rPr lang="tr-TR" sz="1800" dirty="0"/>
              <a:t>.</a:t>
            </a:r>
            <a:endParaRPr lang="tr-TR" sz="1800" dirty="0" smtClean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Ankete katılan eğitimcilerin </a:t>
            </a:r>
            <a:r>
              <a:rPr lang="tr-T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tamamına 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yakını </a:t>
            </a:r>
            <a:r>
              <a:rPr lang="tr-TR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pandemi</a:t>
            </a:r>
            <a:r>
              <a:rPr lang="tr-T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döneminde eğitime ayrılan bütçenin </a:t>
            </a:r>
            <a:r>
              <a:rPr lang="tr-T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okulların ihtiyacı olan ödeneklerin arttırılması 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gerektiğini ifade </a:t>
            </a:r>
            <a:r>
              <a:rPr lang="tr-T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etmiştir. Eğitimde yaşanan personel (öğretmen, yardımcı hizmetli vd.) yetersizliği vurgusunun yapılmış olması önemlidir.</a:t>
            </a:r>
            <a:endParaRPr lang="tr-TR" sz="1800" dirty="0" smtClean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tr-TR" sz="1800" dirty="0" smtClean="0"/>
              <a:t>Çok </a:t>
            </a:r>
            <a:r>
              <a:rPr lang="tr-TR" sz="1800" dirty="0"/>
              <a:t>sayıda ülkenin nüfusundan fazla öğrenciye sahip olan Türkiye’de </a:t>
            </a:r>
            <a:r>
              <a:rPr lang="tr-TR" sz="1800" dirty="0" err="1"/>
              <a:t>koronavirüs</a:t>
            </a:r>
            <a:r>
              <a:rPr lang="tr-TR" sz="1800" dirty="0"/>
              <a:t> salgını gibi </a:t>
            </a:r>
            <a:r>
              <a:rPr lang="tr-TR" sz="1800" dirty="0" smtClean="0"/>
              <a:t>yüzyılın en ciddi tehdidi sürerken okulların açılmasında ısrar etmek, salgının öğrenciler, eğitim emekçileri ve aileleri arasında </a:t>
            </a:r>
            <a:r>
              <a:rPr lang="tr-TR" sz="1800" dirty="0"/>
              <a:t>yayılması riskini </a:t>
            </a:r>
            <a:r>
              <a:rPr lang="tr-TR" sz="1800" dirty="0" smtClean="0"/>
              <a:t>kaçınılmaz olarak arttıracaktır</a:t>
            </a:r>
            <a:r>
              <a:rPr lang="tr-TR" sz="1800" dirty="0"/>
              <a:t>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tr-TR" sz="1800" dirty="0" err="1" smtClean="0"/>
              <a:t>Pandeminin</a:t>
            </a:r>
            <a:r>
              <a:rPr lang="tr-TR" sz="1800" dirty="0" smtClean="0"/>
              <a:t> devam ettiği koşullarda eğitim </a:t>
            </a:r>
            <a:r>
              <a:rPr lang="tr-TR" sz="1800" dirty="0"/>
              <a:t>öğretime </a:t>
            </a:r>
            <a:r>
              <a:rPr lang="tr-TR" sz="1800" dirty="0" smtClean="0"/>
              <a:t>başlamak, </a:t>
            </a:r>
            <a:r>
              <a:rPr lang="tr-TR" sz="1800" dirty="0"/>
              <a:t>18 milyon öğrenci ve 1 milyonu aşkın eğitim emekçisinin salgının potansiyel hedefi haline getirilmesi anlamına </a:t>
            </a:r>
            <a:r>
              <a:rPr lang="tr-TR" sz="1800" dirty="0" smtClean="0"/>
              <a:t>gelmektedir</a:t>
            </a:r>
            <a:r>
              <a:rPr lang="tr-TR" sz="1800" dirty="0"/>
              <a:t>.</a:t>
            </a:r>
            <a:endParaRPr lang="tr-TR" sz="1800" dirty="0" smtClean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tr-TR" sz="1800" dirty="0" err="1" smtClean="0"/>
              <a:t>Pandemi</a:t>
            </a:r>
            <a:r>
              <a:rPr lang="tr-TR" sz="1800" dirty="0" smtClean="0"/>
              <a:t> tehdidinin giderek büyüdüğü koşullarda MEB</a:t>
            </a:r>
            <a:r>
              <a:rPr lang="tr-TR" sz="1800" dirty="0"/>
              <a:t>, eğitim </a:t>
            </a:r>
            <a:r>
              <a:rPr lang="tr-TR" sz="1800" dirty="0" smtClean="0"/>
              <a:t>iş kolunda </a:t>
            </a:r>
            <a:r>
              <a:rPr lang="tr-TR" sz="1800" dirty="0"/>
              <a:t>örgütlü sendikalarla acilen bir araya gelmeli ve </a:t>
            </a:r>
            <a:r>
              <a:rPr lang="tr-TR" sz="1800" dirty="0" smtClean="0"/>
              <a:t>süreci Sağlık </a:t>
            </a:r>
            <a:r>
              <a:rPr lang="tr-TR" sz="1800" dirty="0"/>
              <a:t>Bakanlığı, sendikalar ve Türk Tabipleri Birliği (TTB) gibi meslek örgütleri ile koordineli bir şekilde hareket </a:t>
            </a:r>
            <a:r>
              <a:rPr lang="tr-TR" sz="1800" dirty="0" smtClean="0"/>
              <a:t>ederek yönetmelidir.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tr-TR" sz="1800" dirty="0"/>
              <a:t>Eğitim Sen </a:t>
            </a:r>
            <a:r>
              <a:rPr lang="tr-TR" sz="1800" dirty="0" smtClean="0"/>
              <a:t>olarak, </a:t>
            </a:r>
            <a:r>
              <a:rPr lang="tr-TR" sz="1800" dirty="0"/>
              <a:t>MEB’i </a:t>
            </a:r>
            <a:r>
              <a:rPr lang="tr-TR" sz="1800" dirty="0" smtClean="0"/>
              <a:t>eğitim ve </a:t>
            </a:r>
            <a:r>
              <a:rPr lang="tr-TR" sz="1800" dirty="0" err="1" smtClean="0"/>
              <a:t>pandemi</a:t>
            </a:r>
            <a:r>
              <a:rPr lang="tr-TR" sz="1800" dirty="0" smtClean="0"/>
              <a:t> ile ilgili her türlü </a:t>
            </a:r>
            <a:r>
              <a:rPr lang="tr-TR" sz="1800" dirty="0"/>
              <a:t>bilgi </a:t>
            </a:r>
            <a:r>
              <a:rPr lang="tr-TR" sz="1800" dirty="0" smtClean="0"/>
              <a:t>paylaşımı ve karar alma süreçlerinde daima </a:t>
            </a:r>
            <a:r>
              <a:rPr lang="tr-TR" sz="1800" dirty="0"/>
              <a:t>şeffaflık ve açıklık ilkesine uygun hareket </a:t>
            </a:r>
            <a:r>
              <a:rPr lang="tr-TR" sz="1800" dirty="0" smtClean="0"/>
              <a:t>etmeye davet ediyor, salgın tehdidinin daha da arttığı koşullarda okulların açılması gibi tehlikeli adımlar atmaktan uzak durmaya çağırıyoruz. </a:t>
            </a:r>
            <a:endParaRPr lang="tr-TR" sz="1800" dirty="0"/>
          </a:p>
        </p:txBody>
      </p:sp>
      <p:sp>
        <p:nvSpPr>
          <p:cNvPr id="4" name="Dikdörtgen 3"/>
          <p:cNvSpPr/>
          <p:nvPr/>
        </p:nvSpPr>
        <p:spPr>
          <a:xfrm>
            <a:off x="1870410" y="192524"/>
            <a:ext cx="8477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PANDEMİ KOŞULLARINDA EĞİTİM </a:t>
            </a:r>
            <a:r>
              <a:rPr lang="tr-TR" sz="2400" b="1" dirty="0" smtClean="0">
                <a:solidFill>
                  <a:srgbClr val="FF0000"/>
                </a:solidFill>
              </a:rPr>
              <a:t>ARAŞTIRMASININ SONUÇLARI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59858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12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7932420" y="4018895"/>
            <a:ext cx="39890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Ankete katılanların yüzde </a:t>
            </a:r>
            <a:r>
              <a:rPr lang="tr-TR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85’i öğrencilerin okula servis ile geldiğini ifade etmiştir. Okul servislerinin fiziki mesafenin korunması açısından ciddi bir risk oluşturduğu açıktır. </a:t>
            </a:r>
            <a:endParaRPr lang="tr-TR" sz="2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89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829300" y="4263390"/>
            <a:ext cx="618363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Ankete katılanların yüzde 43’ü çalıştığı okulda sınıf mevcudunun 20-30 arası, yüzde 36,4’ü ise 30-40 arası olduğunu ifade etmiştir. </a:t>
            </a:r>
            <a:r>
              <a:rPr lang="tr-TR" sz="20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Eğitim sisteminin en önemli sorunlarından birisi olan ‘kalabalık sınıflar’ sorunu </a:t>
            </a:r>
            <a:r>
              <a:rPr lang="tr-TR" sz="2000" b="1" dirty="0" err="1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pandemi</a:t>
            </a:r>
            <a:r>
              <a:rPr lang="tr-TR" sz="20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koşullarında fiziki mesafeye uyarak eğitim-öğretim yapılmasının ne kadar zor olduğunu açıkça göstermektedir. </a:t>
            </a:r>
            <a:endParaRPr lang="tr-TR" sz="20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52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801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349491" y="4366260"/>
            <a:ext cx="45834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4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Ankete katılanların yüzde 93’e yakını okulların açılması halinde halihazırdaki sınıf mevcutlarıyla, öğrenciler arasında gerekli fiziki mesafenin sağlanmasının mümkün olmadığını ifade etmiştir.</a:t>
            </a:r>
            <a:endParaRPr lang="tr-TR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3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000750" y="4366260"/>
            <a:ext cx="59321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4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Ankete katılanların yüzde 70’i maske kullanarak ders anlatımı olması halinde ders sürelerinin ‘20 dakika’ ile sınırlandırılması gerektiğini belirtmiştir. Ders süresinin  ‘30 dakika’ olması gerektiğini düşünenlerin oranı yüzde 28,5’tir. </a:t>
            </a:r>
            <a:endParaRPr lang="tr-TR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455408" y="4058483"/>
            <a:ext cx="545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b="1" dirty="0" smtClean="0">
                <a:solidFill>
                  <a:srgbClr val="FF0000"/>
                </a:solidFill>
              </a:rPr>
              <a:t>1,3%</a:t>
            </a:r>
            <a:endParaRPr lang="tr-TR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17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800851" y="4057650"/>
            <a:ext cx="50520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4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Ankete katılanların yüzde 90,8’i, Sağlık Bakanlığı’nın okullar için belirlediği ilkelere göre, çalıştıkları okulun yeterli alana sahip olmadığını söylemiştir. Yeterli fiziki alana sahip olduklarını söyleyenlerin oranı yüzde 9 ile sınırlı kalmıştır.</a:t>
            </a:r>
            <a:endParaRPr lang="tr-TR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75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461885" y="3886200"/>
            <a:ext cx="44596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4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Katılımcıların yüzde 61,7’si okulunun ikili eğitim için uygun koşullara sahip olduğunu belirtirken, yüzde 38,3’ü okulunun ikili eğitime uygun olmadığını ifade etmiştir.</a:t>
            </a:r>
            <a:endParaRPr lang="tr-TR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38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870</Words>
  <Application>Microsoft Office PowerPoint</Application>
  <PresentationFormat>Geniş ekran</PresentationFormat>
  <Paragraphs>41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0" baseType="lpstr">
      <vt:lpstr>Arial</vt:lpstr>
      <vt:lpstr>Arial Narrow</vt:lpstr>
      <vt:lpstr>Calibri</vt:lpstr>
      <vt:lpstr>Calibri Light</vt:lpstr>
      <vt:lpstr>Times New Roman</vt:lpstr>
      <vt:lpstr>Wingdings</vt:lpstr>
      <vt:lpstr>Office Teması</vt:lpstr>
      <vt:lpstr>PANDEMİ KOŞULLARINDA EĞİTİM ARAŞTIRMASI</vt:lpstr>
      <vt:lpstr>PANDEMİ KOŞULLARINDA EĞİTİM ARAŞTIRMASI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</dc:creator>
  <cp:lastModifiedBy>Windows Kullanıcısı</cp:lastModifiedBy>
  <cp:revision>39</cp:revision>
  <dcterms:created xsi:type="dcterms:W3CDTF">2020-08-05T08:59:43Z</dcterms:created>
  <dcterms:modified xsi:type="dcterms:W3CDTF">2020-08-07T11:15:11Z</dcterms:modified>
</cp:coreProperties>
</file>